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5" r:id="rId3"/>
    <p:sldId id="275" r:id="rId4"/>
    <p:sldId id="266" r:id="rId5"/>
    <p:sldId id="276" r:id="rId6"/>
    <p:sldId id="277" r:id="rId7"/>
    <p:sldId id="269" r:id="rId8"/>
    <p:sldId id="279" r:id="rId9"/>
    <p:sldId id="278" r:id="rId10"/>
    <p:sldId id="280" r:id="rId11"/>
    <p:sldId id="281" r:id="rId12"/>
    <p:sldId id="283" r:id="rId13"/>
    <p:sldId id="284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6" autoAdjust="0"/>
  </p:normalViewPr>
  <p:slideViewPr>
    <p:cSldViewPr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4/17/2018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4/17/2018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4/17/2018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4/17/2018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4/17/2018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4/17/2018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4/17/2018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4/17/2018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4/17/2018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4/17/2018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4/17/2018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4/17/2018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412" y="1109970"/>
            <a:ext cx="10393680" cy="2352040"/>
          </a:xfrm>
        </p:spPr>
        <p:txBody>
          <a:bodyPr>
            <a:normAutofit/>
          </a:bodyPr>
          <a:lstStyle/>
          <a:p>
            <a:pPr algn="ctr"/>
            <a:r>
              <a:rPr lang="hr-BA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Gotovo nula energetske zgrade(NZEB) u svijetu-najbolja praksa pred vratima Hrvatske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412" y="4495800"/>
            <a:ext cx="6553200" cy="1397000"/>
          </a:xfrm>
        </p:spPr>
        <p:txBody>
          <a:bodyPr>
            <a:normAutofit/>
          </a:bodyPr>
          <a:lstStyle/>
          <a:p>
            <a:pPr algn="just"/>
            <a:r>
              <a:rPr lang="hr-B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doc.dr.sc.Maja</a:t>
            </a:r>
            <a:r>
              <a:rPr lang="hr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-Marija Nahod,dipl.ing.građ.</a:t>
            </a:r>
          </a:p>
          <a:p>
            <a:pPr algn="just"/>
            <a:r>
              <a:rPr lang="hr-B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prof.dr.sc.Anita</a:t>
            </a:r>
            <a:r>
              <a:rPr lang="hr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Cerić,dipl.ing.građ.</a:t>
            </a:r>
          </a:p>
          <a:p>
            <a:pPr algn="just"/>
            <a:r>
              <a:rPr lang="hr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 Majstorović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3812" y="331465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Savjetovanje upravitelja nekretninama - Zadar 2018</a:t>
            </a:r>
            <a:r>
              <a:rPr lang="hr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4652" y="61722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Zadar, 2018.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3212" y="228600"/>
            <a:ext cx="10668000" cy="914400"/>
          </a:xfrm>
        </p:spPr>
        <p:txBody>
          <a:bodyPr>
            <a:normAutofit/>
          </a:bodyPr>
          <a:lstStyle/>
          <a:p>
            <a:r>
              <a:rPr lang="hr-B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PRIMJERI SVJETSKE PRAKSE-NZEB RENOVIRANJA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154" y="1675703"/>
            <a:ext cx="273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Malta, 2012.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32612" y="3352800"/>
                <a:ext cx="44958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B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Autor- Matthew Degiorgio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B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Renovirano 209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BA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r-BA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hr-BA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B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bruto površine obiteljske kuće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r-BA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612" y="3352800"/>
                <a:ext cx="4495800" cy="1815882"/>
              </a:xfrm>
              <a:prstGeom prst="rect">
                <a:avLst/>
              </a:prstGeom>
              <a:blipFill>
                <a:blip r:embed="rId2"/>
                <a:stretch>
                  <a:fillRect l="-2439"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Slika 14"/>
          <p:cNvPicPr/>
          <p:nvPr/>
        </p:nvPicPr>
        <p:blipFill rotWithShape="1">
          <a:blip r:embed="rId3"/>
          <a:srcRect l="40865" t="50741" r="34295" b="16477"/>
          <a:stretch/>
        </p:blipFill>
        <p:spPr bwMode="auto">
          <a:xfrm>
            <a:off x="-153988" y="2362200"/>
            <a:ext cx="6729549" cy="4626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6819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533" y="304800"/>
            <a:ext cx="9372600" cy="914400"/>
          </a:xfrm>
        </p:spPr>
        <p:txBody>
          <a:bodyPr>
            <a:normAutofit/>
          </a:bodyPr>
          <a:lstStyle/>
          <a:p>
            <a:pPr algn="ctr"/>
            <a:r>
              <a:rPr lang="hr-B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Usporedni opis % potrošnje energije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787136"/>
              </p:ext>
            </p:extLst>
          </p:nvPr>
        </p:nvGraphicFramePr>
        <p:xfrm>
          <a:off x="760412" y="1828800"/>
          <a:ext cx="9829800" cy="3886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4409">
                  <a:extLst>
                    <a:ext uri="{9D8B030D-6E8A-4147-A177-3AD203B41FA5}">
                      <a16:colId xmlns:a16="http://schemas.microsoft.com/office/drawing/2014/main" val="1729952745"/>
                    </a:ext>
                  </a:extLst>
                </a:gridCol>
                <a:gridCol w="1339155">
                  <a:extLst>
                    <a:ext uri="{9D8B030D-6E8A-4147-A177-3AD203B41FA5}">
                      <a16:colId xmlns:a16="http://schemas.microsoft.com/office/drawing/2014/main" val="3168653260"/>
                    </a:ext>
                  </a:extLst>
                </a:gridCol>
                <a:gridCol w="1236805">
                  <a:extLst>
                    <a:ext uri="{9D8B030D-6E8A-4147-A177-3AD203B41FA5}">
                      <a16:colId xmlns:a16="http://schemas.microsoft.com/office/drawing/2014/main" val="3741459900"/>
                    </a:ext>
                  </a:extLst>
                </a:gridCol>
                <a:gridCol w="1156004">
                  <a:extLst>
                    <a:ext uri="{9D8B030D-6E8A-4147-A177-3AD203B41FA5}">
                      <a16:colId xmlns:a16="http://schemas.microsoft.com/office/drawing/2014/main" val="841186681"/>
                    </a:ext>
                  </a:extLst>
                </a:gridCol>
                <a:gridCol w="1250811">
                  <a:extLst>
                    <a:ext uri="{9D8B030D-6E8A-4147-A177-3AD203B41FA5}">
                      <a16:colId xmlns:a16="http://schemas.microsoft.com/office/drawing/2014/main" val="1285938980"/>
                    </a:ext>
                  </a:extLst>
                </a:gridCol>
                <a:gridCol w="1439347">
                  <a:extLst>
                    <a:ext uri="{9D8B030D-6E8A-4147-A177-3AD203B41FA5}">
                      <a16:colId xmlns:a16="http://schemas.microsoft.com/office/drawing/2014/main" val="453247137"/>
                    </a:ext>
                  </a:extLst>
                </a:gridCol>
                <a:gridCol w="1243269">
                  <a:extLst>
                    <a:ext uri="{9D8B030D-6E8A-4147-A177-3AD203B41FA5}">
                      <a16:colId xmlns:a16="http://schemas.microsoft.com/office/drawing/2014/main" val="805636222"/>
                    </a:ext>
                  </a:extLst>
                </a:gridCol>
              </a:tblGrid>
              <a:tr h="13179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Električni uređaji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Grijanje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PTV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Hlađenje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Ventilacija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Rasvjeta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666817"/>
                  </a:ext>
                </a:extLst>
              </a:tr>
              <a:tr h="6420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Pr.1.: Bugarska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04136"/>
                  </a:ext>
                </a:extLst>
              </a:tr>
              <a:tr h="6420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Pr.2.: Danska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389572"/>
                  </a:ext>
                </a:extLst>
              </a:tr>
              <a:tr h="6420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Pr.3.: Njemačka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816080"/>
                  </a:ext>
                </a:extLst>
              </a:tr>
              <a:tr h="6420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Pr.4.: Malta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B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026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55965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3212" y="228600"/>
            <a:ext cx="10668000" cy="914400"/>
          </a:xfrm>
        </p:spPr>
        <p:txBody>
          <a:bodyPr>
            <a:normAutofit/>
          </a:bodyPr>
          <a:lstStyle/>
          <a:p>
            <a:r>
              <a:rPr lang="hr-B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PRIMJERI SVJETSKE PRAKSE-NZEB RENOVIRANJA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154" y="1675703"/>
            <a:ext cx="273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Estonija, 2017.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3612" y="1891295"/>
            <a:ext cx="449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Horizon2020 MORE-CONNECT, Trondheim,Norveška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NZEB obnova tipične stambene zgrade- studentskog doma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Smanjenje primarne energija za dvije trećine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Jedna od prvih NZEB montažnih zgrada u Europi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8" b="13085"/>
          <a:stretch/>
        </p:blipFill>
        <p:spPr bwMode="auto">
          <a:xfrm>
            <a:off x="-14651" y="2231571"/>
            <a:ext cx="6932612" cy="4617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8593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510" y="533400"/>
            <a:ext cx="8686801" cy="1066800"/>
          </a:xfrm>
        </p:spPr>
        <p:txBody>
          <a:bodyPr>
            <a:normAutofit/>
          </a:bodyPr>
          <a:lstStyle/>
          <a:p>
            <a:r>
              <a:rPr lang="hr-B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Gotovo nula energetske zgrade kao neizbježan koncept gradnje i renoviranja</a:t>
            </a:r>
          </a:p>
          <a:p>
            <a:r>
              <a:rPr lang="hr-B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Jednostavni principi- isplativa investicija za cjeloživotni vijek zgrade</a:t>
            </a:r>
          </a:p>
          <a:p>
            <a:r>
              <a:rPr lang="hr-B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NZEB projekti ubrzati će razvoj graditeljstva i postati preduvjet svakog održavanja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016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SADRŽAJ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Uvod</a:t>
            </a:r>
          </a:p>
          <a:p>
            <a:r>
              <a:rPr lang="hr-B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Promoviranje i financiranje NZEB renoviranja u Europi</a:t>
            </a:r>
          </a:p>
          <a:p>
            <a:r>
              <a:rPr lang="hr-B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Primjeri svjetske prakse- NZEB renoviranja</a:t>
            </a:r>
          </a:p>
          <a:p>
            <a:r>
              <a:rPr lang="hr-B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UVOD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B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Energija kao glavna poveznica ljudi i prirode te važan utjecajni faktor za ekonomski razvoj</a:t>
            </a:r>
          </a:p>
          <a:p>
            <a:r>
              <a:rPr lang="hr-B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NZEB kao obaveza s ciljem smanjenja potrebne primarne energije</a:t>
            </a:r>
          </a:p>
          <a:p>
            <a:r>
              <a:rPr lang="hr-B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 za zadovoljenje NZEB standarda prema Europskoj direktivi</a:t>
            </a:r>
          </a:p>
          <a:p>
            <a:r>
              <a:rPr lang="hr-B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Intenzivno uvažavanje NZEB pristupa u svijetu </a:t>
            </a:r>
          </a:p>
          <a:p>
            <a:r>
              <a:rPr lang="hr-B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Rješenja u renoviranju i rekonstrukcijama zgrada kao najveći izazov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4464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35" y="4572000"/>
            <a:ext cx="8686801" cy="1066800"/>
          </a:xfrm>
        </p:spPr>
        <p:txBody>
          <a:bodyPr>
            <a:normAutofit/>
          </a:bodyPr>
          <a:lstStyle/>
          <a:p>
            <a:pPr algn="ctr"/>
            <a:r>
              <a:rPr lang="hr-B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 1. Kretanje zahtjeva za energetsku učinkovitost sa vremenom</a:t>
            </a:r>
            <a:endParaRPr lang="en-US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7212" y="838200"/>
            <a:ext cx="8153401" cy="441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171947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PROMOVIRANJE I FINANCIRANJE NZEB RENOVIRANJA U EUROPI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B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Troškovno optimalna metoda kao osnova za donošenje odluka o ulaganju</a:t>
            </a:r>
          </a:p>
          <a:p>
            <a:pPr algn="just"/>
            <a:r>
              <a:rPr lang="hr-B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Ekonomski aspekt renoviranja posebno značajan kod dubinskog renoviranja</a:t>
            </a:r>
          </a:p>
          <a:p>
            <a:pPr algn="just"/>
            <a:r>
              <a:rPr lang="hr-B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Svjetska praksa dokazuje isplativost ulaganja u NZEB sustave</a:t>
            </a:r>
          </a:p>
          <a:p>
            <a:pPr algn="just"/>
            <a:r>
              <a:rPr lang="hr-B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Financiranje projekata NZEB-a na europskoj razini</a:t>
            </a:r>
          </a:p>
          <a:p>
            <a:pPr algn="just"/>
            <a:r>
              <a:rPr lang="hr-B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Inovacija modela ugovaranja EPC/ESCO u Hrvatskoj</a:t>
            </a:r>
          </a:p>
          <a:p>
            <a:pPr algn="just"/>
            <a:endParaRPr lang="hr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1153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829800" cy="1066800"/>
          </a:xfrm>
        </p:spPr>
        <p:txBody>
          <a:bodyPr>
            <a:normAutofit/>
          </a:bodyPr>
          <a:lstStyle/>
          <a:p>
            <a:r>
              <a:rPr lang="hr-B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Projekti promocije i financiranje NZEB-a uz podršku Europske komisije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AIDA - Podrška NZEB-a u općinama i gradovima</a:t>
            </a:r>
          </a:p>
          <a:p>
            <a:r>
              <a:rPr lang="hr-B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MaTrID - Integralno projektiranje energije za NZEB</a:t>
            </a:r>
          </a:p>
          <a:p>
            <a:r>
              <a:rPr lang="hr-B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mountEE - Podrška NZEB-u u lokalnim zajednicama</a:t>
            </a:r>
          </a:p>
          <a:p>
            <a:r>
              <a:rPr lang="hr-B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NZB2021 - Kampanja otvorenih vrata</a:t>
            </a:r>
          </a:p>
          <a:p>
            <a:r>
              <a:rPr lang="hr-B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PassREG - NZEB u propisima na regionalnoj razini</a:t>
            </a:r>
          </a:p>
          <a:p>
            <a:r>
              <a:rPr lang="hr-B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EPISCOPE - Razvoj tržišta</a:t>
            </a:r>
          </a:p>
          <a:p>
            <a:r>
              <a:rPr lang="hr-B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EuroPHit - Standard pasivne gradnje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93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3212" y="228600"/>
            <a:ext cx="10668000" cy="914400"/>
          </a:xfrm>
        </p:spPr>
        <p:txBody>
          <a:bodyPr>
            <a:normAutofit/>
          </a:bodyPr>
          <a:lstStyle/>
          <a:p>
            <a:r>
              <a:rPr lang="hr-B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PRIMJERI SVJETSKE PRAKSE-NZEB RENOVIRANJA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9"/>
          <p:cNvPicPr/>
          <p:nvPr/>
        </p:nvPicPr>
        <p:blipFill rotWithShape="1">
          <a:blip r:embed="rId2"/>
          <a:srcRect l="33334" t="30216" r="21313" b="18187"/>
          <a:stretch/>
        </p:blipFill>
        <p:spPr bwMode="auto">
          <a:xfrm>
            <a:off x="-153988" y="2362200"/>
            <a:ext cx="7280366" cy="464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8154" y="1675703"/>
            <a:ext cx="273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Bugarska, 2012.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42212" y="2231571"/>
                <a:ext cx="44958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B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Autori- prof.Nikola Kolayanov, prof. Merima Zlateva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B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Renovirano 1.630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BA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r-BA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hr-BA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B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bruto površine Sveučilišta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B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45% bolja energetska svojstva građevine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212" y="2231571"/>
                <a:ext cx="4495800" cy="3108543"/>
              </a:xfrm>
              <a:prstGeom prst="rect">
                <a:avLst/>
              </a:prstGeom>
              <a:blipFill>
                <a:blip r:embed="rId3"/>
                <a:stretch>
                  <a:fillRect l="-2439" t="-1961" r="-298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172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3212" y="228600"/>
            <a:ext cx="10668000" cy="914400"/>
          </a:xfrm>
        </p:spPr>
        <p:txBody>
          <a:bodyPr>
            <a:normAutofit/>
          </a:bodyPr>
          <a:lstStyle/>
          <a:p>
            <a:r>
              <a:rPr lang="hr-B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PRIMJERI SVJETSKE PRAKSE-NZEB RENOVIRANJA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154" y="1675703"/>
            <a:ext cx="273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Danska, 2013.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89812" y="3048000"/>
                <a:ext cx="44958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B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Autori- Kristen Engelund Thomsen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B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Renovirano 3.388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BA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r-BA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hr-BA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B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bruto površine Studentskog doma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B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Rekonstruirano arhitektonsko rješenje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812" y="3048000"/>
                <a:ext cx="4495800" cy="2677656"/>
              </a:xfrm>
              <a:prstGeom prst="rect">
                <a:avLst/>
              </a:prstGeom>
              <a:blipFill>
                <a:blip r:embed="rId2"/>
                <a:stretch>
                  <a:fillRect l="-2439" t="-2278" r="-2981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Slika 10"/>
          <p:cNvPicPr/>
          <p:nvPr/>
        </p:nvPicPr>
        <p:blipFill rotWithShape="1">
          <a:blip r:embed="rId3"/>
          <a:srcRect l="12019" t="17942" r="59455" b="53509"/>
          <a:stretch/>
        </p:blipFill>
        <p:spPr bwMode="auto">
          <a:xfrm>
            <a:off x="-77788" y="2438400"/>
            <a:ext cx="7085012" cy="449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0273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3212" y="228600"/>
            <a:ext cx="10668000" cy="914400"/>
          </a:xfrm>
        </p:spPr>
        <p:txBody>
          <a:bodyPr>
            <a:normAutofit/>
          </a:bodyPr>
          <a:lstStyle/>
          <a:p>
            <a:r>
              <a:rPr lang="hr-B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PRIMJERI SVJETSKE PRAKSE-NZEB RENOVIRANJA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154" y="1675703"/>
            <a:ext cx="273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Njemačka, 2012.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08812" y="3048000"/>
                <a:ext cx="44958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B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Autori- Heike Marcinek, Oliver Krieger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B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Renovirano 7.080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BA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r-BA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hr-BA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B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bruto površine škole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812" y="3048000"/>
                <a:ext cx="4495800" cy="1815882"/>
              </a:xfrm>
              <a:prstGeom prst="rect">
                <a:avLst/>
              </a:prstGeom>
              <a:blipFill>
                <a:blip r:embed="rId2"/>
                <a:stretch>
                  <a:fillRect l="-2442" t="-3356" r="-2985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Slika 11"/>
          <p:cNvPicPr/>
          <p:nvPr/>
        </p:nvPicPr>
        <p:blipFill rotWithShape="1">
          <a:blip r:embed="rId3"/>
          <a:srcRect l="15545" t="30501" r="57051" b="42133"/>
          <a:stretch/>
        </p:blipFill>
        <p:spPr bwMode="auto">
          <a:xfrm>
            <a:off x="-77788" y="2438400"/>
            <a:ext cx="678180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6682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contrast presentation (widescreen).potx" id="{7A5589E3-C8FC-42FF-9F45-97961AC9204A}" vid="{8FC8D05C-4C37-46F2-BA08-1F1922797ED2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456</Words>
  <Application>Microsoft Office PowerPoint</Application>
  <PresentationFormat>Prilagođeno</PresentationFormat>
  <Paragraphs>96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Franklin Gothic Medium</vt:lpstr>
      <vt:lpstr>Times New Roman</vt:lpstr>
      <vt:lpstr>Business Contrast 16x9</vt:lpstr>
      <vt:lpstr>Gotovo nula energetske zgrade(NZEB) u svijetu-najbolja praksa pred vratima Hrvatske</vt:lpstr>
      <vt:lpstr>SADRŽAJ</vt:lpstr>
      <vt:lpstr>UVOD</vt:lpstr>
      <vt:lpstr>Slika 1. Kretanje zahtjeva za energetsku učinkovitost sa vremenom</vt:lpstr>
      <vt:lpstr>PROMOVIRANJE I FINANCIRANJE NZEB RENOVIRANJA U EUROPI</vt:lpstr>
      <vt:lpstr>Projekti promocije i financiranje NZEB-a uz podršku Europske komisije</vt:lpstr>
      <vt:lpstr>PRIMJERI SVJETSKE PRAKSE-NZEB RENOVIRANJA</vt:lpstr>
      <vt:lpstr>PRIMJERI SVJETSKE PRAKSE-NZEB RENOVIRANJA</vt:lpstr>
      <vt:lpstr>PRIMJERI SVJETSKE PRAKSE-NZEB RENOVIRANJA</vt:lpstr>
      <vt:lpstr>PRIMJERI SVJETSKE PRAKSE-NZEB RENOVIRANJA</vt:lpstr>
      <vt:lpstr>Usporedni opis % potrošnje energije</vt:lpstr>
      <vt:lpstr>PRIMJERI SVJETSKE PRAKSE-NZEB RENOVIRANJA</vt:lpstr>
      <vt:lpstr>ZAKLJUČAK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Gotovo nula energetske zgrade(NZEB) u svijetu-najbolja praksa pred vratima Hrvatske</dc:title>
  <dc:creator>Ana Majstorovic</dc:creator>
  <cp:lastModifiedBy>Maja-Marija Nahod</cp:lastModifiedBy>
  <cp:revision>14</cp:revision>
  <dcterms:created xsi:type="dcterms:W3CDTF">2018-04-16T19:17:04Z</dcterms:created>
  <dcterms:modified xsi:type="dcterms:W3CDTF">2018-04-17T06:26:25Z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